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9" r:id="rId10"/>
    <p:sldId id="264" r:id="rId11"/>
    <p:sldId id="265" r:id="rId12"/>
    <p:sldId id="266" r:id="rId13"/>
    <p:sldId id="267" r:id="rId14"/>
    <p:sldId id="273" r:id="rId15"/>
    <p:sldId id="268" r:id="rId16"/>
    <p:sldId id="270" r:id="rId17"/>
    <p:sldId id="271" r:id="rId18"/>
    <p:sldId id="272" r:id="rId19"/>
    <p:sldId id="276"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A06E4-F37C-2541-82C4-DD32EC262ACE}" v="4" dt="2022-06-03T09:30:28.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p:restoredTop sz="96327"/>
  </p:normalViewPr>
  <p:slideViewPr>
    <p:cSldViewPr snapToGrid="0" snapToObjects="1">
      <p:cViewPr varScale="1">
        <p:scale>
          <a:sx n="110" d="100"/>
          <a:sy n="110" d="100"/>
        </p:scale>
        <p:origin x="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C220-3EF4-5A7C-AA50-4CA37F7F6E84}"/>
              </a:ext>
            </a:extLst>
          </p:cNvPr>
          <p:cNvSpPr>
            <a:spLocks noGrp="1"/>
          </p:cNvSpPr>
          <p:nvPr>
            <p:ph type="ctrTitle"/>
          </p:nvPr>
        </p:nvSpPr>
        <p:spPr/>
        <p:txBody>
          <a:bodyPr/>
          <a:lstStyle/>
          <a:p>
            <a:r>
              <a:rPr lang="en-US" sz="4000" dirty="0"/>
              <a:t>Justice for Children Task Force</a:t>
            </a:r>
          </a:p>
        </p:txBody>
      </p:sp>
      <p:sp>
        <p:nvSpPr>
          <p:cNvPr id="3" name="Subtitle 2">
            <a:extLst>
              <a:ext uri="{FF2B5EF4-FFF2-40B4-BE49-F238E27FC236}">
                <a16:creationId xmlns:a16="http://schemas.microsoft.com/office/drawing/2014/main" id="{571F6D6F-F0B1-083B-1E0F-83A9E92210CD}"/>
              </a:ext>
            </a:extLst>
          </p:cNvPr>
          <p:cNvSpPr>
            <a:spLocks noGrp="1"/>
          </p:cNvSpPr>
          <p:nvPr>
            <p:ph type="subTitle" idx="1"/>
          </p:nvPr>
        </p:nvSpPr>
        <p:spPr/>
        <p:txBody>
          <a:bodyPr/>
          <a:lstStyle/>
          <a:p>
            <a:r>
              <a:rPr lang="en-US" dirty="0"/>
              <a:t>Review of 2021 Annual Report</a:t>
            </a:r>
          </a:p>
        </p:txBody>
      </p:sp>
    </p:spTree>
    <p:extLst>
      <p:ext uri="{BB962C8B-B14F-4D97-AF65-F5344CB8AC3E}">
        <p14:creationId xmlns:p14="http://schemas.microsoft.com/office/powerpoint/2010/main" val="366079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EEA40-FC30-E100-1124-5BFBB316CF56}"/>
              </a:ext>
            </a:extLst>
          </p:cNvPr>
          <p:cNvSpPr>
            <a:spLocks noGrp="1"/>
          </p:cNvSpPr>
          <p:nvPr>
            <p:ph type="title"/>
          </p:nvPr>
        </p:nvSpPr>
        <p:spPr/>
        <p:txBody>
          <a:bodyPr/>
          <a:lstStyle/>
          <a:p>
            <a:r>
              <a:rPr lang="en-US" dirty="0"/>
              <a:t>Information Sharing</a:t>
            </a:r>
          </a:p>
        </p:txBody>
      </p:sp>
      <p:sp>
        <p:nvSpPr>
          <p:cNvPr id="3" name="Content Placeholder 2">
            <a:extLst>
              <a:ext uri="{FF2B5EF4-FFF2-40B4-BE49-F238E27FC236}">
                <a16:creationId xmlns:a16="http://schemas.microsoft.com/office/drawing/2014/main" id="{DB33A5EC-115A-2AAC-10F9-E3775419A9E0}"/>
              </a:ext>
            </a:extLst>
          </p:cNvPr>
          <p:cNvSpPr>
            <a:spLocks noGrp="1"/>
          </p:cNvSpPr>
          <p:nvPr>
            <p:ph idx="1"/>
          </p:nvPr>
        </p:nvSpPr>
        <p:spPr/>
        <p:txBody>
          <a:bodyPr/>
          <a:lstStyle/>
          <a:p>
            <a:r>
              <a:rPr lang="en-US" dirty="0"/>
              <a:t>Joint Citizen Review Panel Website:</a:t>
            </a:r>
          </a:p>
          <a:p>
            <a:pPr lvl="1"/>
            <a:r>
              <a:rPr lang="en-US" dirty="0"/>
              <a:t>Project began in November 2019 in collaboration with MCWAP and CDSIRP. </a:t>
            </a:r>
          </a:p>
          <a:p>
            <a:pPr lvl="1"/>
            <a:r>
              <a:rPr lang="en-US" dirty="0"/>
              <a:t>Content and design were completed in October 2020. </a:t>
            </a:r>
          </a:p>
          <a:p>
            <a:pPr lvl="1"/>
            <a:r>
              <a:rPr lang="en-US" dirty="0"/>
              <a:t>Website went live in February 2021. </a:t>
            </a:r>
          </a:p>
          <a:p>
            <a:r>
              <a:rPr lang="en-US" dirty="0"/>
              <a:t>Quarterly Meetings</a:t>
            </a:r>
          </a:p>
          <a:p>
            <a:pPr lvl="1"/>
            <a:r>
              <a:rPr lang="en-US" dirty="0"/>
              <a:t>Beginning September 2021, the three chairs/designees of the Citizen Review Panels convene a meeting to encourage collaboration and work process without duplication. </a:t>
            </a:r>
          </a:p>
          <a:p>
            <a:endParaRPr lang="en-US" dirty="0"/>
          </a:p>
        </p:txBody>
      </p:sp>
    </p:spTree>
    <p:extLst>
      <p:ext uri="{BB962C8B-B14F-4D97-AF65-F5344CB8AC3E}">
        <p14:creationId xmlns:p14="http://schemas.microsoft.com/office/powerpoint/2010/main" val="382201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2A341-881C-C985-CEA1-B5E277B7E7DB}"/>
              </a:ext>
            </a:extLst>
          </p:cNvPr>
          <p:cNvSpPr>
            <a:spLocks noGrp="1"/>
          </p:cNvSpPr>
          <p:nvPr>
            <p:ph type="title"/>
          </p:nvPr>
        </p:nvSpPr>
        <p:spPr/>
        <p:txBody>
          <a:bodyPr/>
          <a:lstStyle/>
          <a:p>
            <a:r>
              <a:rPr lang="en-US" dirty="0"/>
              <a:t>Parent Curriculum</a:t>
            </a:r>
          </a:p>
        </p:txBody>
      </p:sp>
      <p:sp>
        <p:nvSpPr>
          <p:cNvPr id="3" name="Content Placeholder 2">
            <a:extLst>
              <a:ext uri="{FF2B5EF4-FFF2-40B4-BE49-F238E27FC236}">
                <a16:creationId xmlns:a16="http://schemas.microsoft.com/office/drawing/2014/main" id="{291D4CB0-F1DD-8C1F-BF37-6034F26311A7}"/>
              </a:ext>
            </a:extLst>
          </p:cNvPr>
          <p:cNvSpPr>
            <a:spLocks noGrp="1"/>
          </p:cNvSpPr>
          <p:nvPr>
            <p:ph idx="1"/>
          </p:nvPr>
        </p:nvSpPr>
        <p:spPr/>
        <p:txBody>
          <a:bodyPr/>
          <a:lstStyle/>
          <a:p>
            <a:r>
              <a:rPr lang="en-US" dirty="0"/>
              <a:t>August 2020, the Task Force added the development of information sessions for parents involved in the child welfare system to the Task Force’s strategic plan. </a:t>
            </a:r>
          </a:p>
          <a:p>
            <a:r>
              <a:rPr lang="en-US" dirty="0"/>
              <a:t>Goal: Offer voluntary classes to parents, focused on understanding child welfare agency processes, court procedures, and suggested best practices for parents to implement in order to be successful throughout the life of a child welfare case. The sessions are led by parents with lived experience in the child welfare system or parents who have navigated multiple systems. </a:t>
            </a:r>
          </a:p>
        </p:txBody>
      </p:sp>
    </p:spTree>
    <p:extLst>
      <p:ext uri="{BB962C8B-B14F-4D97-AF65-F5344CB8AC3E}">
        <p14:creationId xmlns:p14="http://schemas.microsoft.com/office/powerpoint/2010/main" val="37088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B5455-0416-6F17-0443-F19C97FB3A17}"/>
              </a:ext>
            </a:extLst>
          </p:cNvPr>
          <p:cNvSpPr>
            <a:spLocks noGrp="1"/>
          </p:cNvSpPr>
          <p:nvPr>
            <p:ph type="title"/>
          </p:nvPr>
        </p:nvSpPr>
        <p:spPr/>
        <p:txBody>
          <a:bodyPr/>
          <a:lstStyle/>
          <a:p>
            <a:r>
              <a:rPr lang="en-US" dirty="0"/>
              <a:t>Parent Curriculum</a:t>
            </a:r>
          </a:p>
        </p:txBody>
      </p:sp>
      <p:sp>
        <p:nvSpPr>
          <p:cNvPr id="3" name="Content Placeholder 2">
            <a:extLst>
              <a:ext uri="{FF2B5EF4-FFF2-40B4-BE49-F238E27FC236}">
                <a16:creationId xmlns:a16="http://schemas.microsoft.com/office/drawing/2014/main" id="{90E1B5D7-3E45-99C0-FF16-93E29E61CCFE}"/>
              </a:ext>
            </a:extLst>
          </p:cNvPr>
          <p:cNvSpPr>
            <a:spLocks noGrp="1"/>
          </p:cNvSpPr>
          <p:nvPr>
            <p:ph idx="1"/>
          </p:nvPr>
        </p:nvSpPr>
        <p:spPr/>
        <p:txBody>
          <a:bodyPr/>
          <a:lstStyle/>
          <a:p>
            <a:r>
              <a:rPr lang="en-US" dirty="0"/>
              <a:t>December 2020: First meeting of the workgroup.</a:t>
            </a:r>
          </a:p>
          <a:p>
            <a:r>
              <a:rPr lang="en-US" dirty="0"/>
              <a:t>Throughout 2021: </a:t>
            </a:r>
          </a:p>
          <a:p>
            <a:pPr lvl="1"/>
            <a:r>
              <a:rPr lang="en-US" dirty="0"/>
              <a:t>Secured funding for The Opportunity Alliance (TOA) to implement a one-year pilot project for </a:t>
            </a:r>
            <a:r>
              <a:rPr lang="en-US" i="1" dirty="0"/>
              <a:t>Child Protection 101: For Parents, By Parents. </a:t>
            </a:r>
          </a:p>
          <a:p>
            <a:pPr lvl="1"/>
            <a:r>
              <a:rPr lang="en-US" dirty="0"/>
              <a:t>A work plan was developed, curriculum was outlined, and stakeholders were tasked with creating pre-recorded video segments to be used at all the sessions. </a:t>
            </a:r>
          </a:p>
        </p:txBody>
      </p:sp>
    </p:spTree>
    <p:extLst>
      <p:ext uri="{BB962C8B-B14F-4D97-AF65-F5344CB8AC3E}">
        <p14:creationId xmlns:p14="http://schemas.microsoft.com/office/powerpoint/2010/main" val="91148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9267-616B-2BDC-7F5A-2318E000E200}"/>
              </a:ext>
            </a:extLst>
          </p:cNvPr>
          <p:cNvSpPr>
            <a:spLocks noGrp="1"/>
          </p:cNvSpPr>
          <p:nvPr>
            <p:ph type="title"/>
          </p:nvPr>
        </p:nvSpPr>
        <p:spPr/>
        <p:txBody>
          <a:bodyPr/>
          <a:lstStyle/>
          <a:p>
            <a:r>
              <a:rPr lang="en-US" dirty="0"/>
              <a:t>Parent Curriculum </a:t>
            </a:r>
          </a:p>
        </p:txBody>
      </p:sp>
      <p:sp>
        <p:nvSpPr>
          <p:cNvPr id="3" name="Content Placeholder 2">
            <a:extLst>
              <a:ext uri="{FF2B5EF4-FFF2-40B4-BE49-F238E27FC236}">
                <a16:creationId xmlns:a16="http://schemas.microsoft.com/office/drawing/2014/main" id="{256F7B03-017A-8D53-5F28-D06275C59EF1}"/>
              </a:ext>
            </a:extLst>
          </p:cNvPr>
          <p:cNvSpPr>
            <a:spLocks noGrp="1"/>
          </p:cNvSpPr>
          <p:nvPr>
            <p:ph idx="1"/>
          </p:nvPr>
        </p:nvSpPr>
        <p:spPr/>
        <p:txBody>
          <a:bodyPr/>
          <a:lstStyle/>
          <a:p>
            <a:r>
              <a:rPr lang="en-US" dirty="0"/>
              <a:t>Data Collection: </a:t>
            </a:r>
          </a:p>
          <a:p>
            <a:pPr lvl="1"/>
            <a:r>
              <a:rPr lang="en-US" dirty="0"/>
              <a:t>Pre- and post-parent surveys; </a:t>
            </a:r>
          </a:p>
          <a:p>
            <a:pPr lvl="1"/>
            <a:r>
              <a:rPr lang="en-US" dirty="0"/>
              <a:t>Gauging time to permanency; </a:t>
            </a:r>
          </a:p>
          <a:p>
            <a:pPr lvl="1"/>
            <a:r>
              <a:rPr lang="en-US" dirty="0"/>
              <a:t>Participation in family visitation; </a:t>
            </a:r>
          </a:p>
          <a:p>
            <a:pPr lvl="1"/>
            <a:r>
              <a:rPr lang="en-US" dirty="0"/>
              <a:t>Participation and engagement in reunification services; and </a:t>
            </a:r>
          </a:p>
          <a:p>
            <a:pPr lvl="1"/>
            <a:r>
              <a:rPr lang="en-US" dirty="0"/>
              <a:t>Attendance at court proceedings. </a:t>
            </a:r>
          </a:p>
          <a:p>
            <a:pPr lvl="1"/>
            <a:endParaRPr lang="en-US" dirty="0"/>
          </a:p>
        </p:txBody>
      </p:sp>
    </p:spTree>
    <p:extLst>
      <p:ext uri="{BB962C8B-B14F-4D97-AF65-F5344CB8AC3E}">
        <p14:creationId xmlns:p14="http://schemas.microsoft.com/office/powerpoint/2010/main" val="375473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0CA8-D3A3-8A46-E459-8FD58AE4572F}"/>
              </a:ext>
            </a:extLst>
          </p:cNvPr>
          <p:cNvSpPr>
            <a:spLocks noGrp="1"/>
          </p:cNvSpPr>
          <p:nvPr>
            <p:ph type="title"/>
          </p:nvPr>
        </p:nvSpPr>
        <p:spPr/>
        <p:txBody>
          <a:bodyPr/>
          <a:lstStyle/>
          <a:p>
            <a:r>
              <a:rPr lang="en-US" dirty="0"/>
              <a:t>Race and Equity Data Assessment</a:t>
            </a:r>
          </a:p>
        </p:txBody>
      </p:sp>
      <p:sp>
        <p:nvSpPr>
          <p:cNvPr id="3" name="Content Placeholder 2">
            <a:extLst>
              <a:ext uri="{FF2B5EF4-FFF2-40B4-BE49-F238E27FC236}">
                <a16:creationId xmlns:a16="http://schemas.microsoft.com/office/drawing/2014/main" id="{F06A1C7B-3796-143A-C33A-6E4374F2D3A7}"/>
              </a:ext>
            </a:extLst>
          </p:cNvPr>
          <p:cNvSpPr>
            <a:spLocks noGrp="1"/>
          </p:cNvSpPr>
          <p:nvPr>
            <p:ph idx="1"/>
          </p:nvPr>
        </p:nvSpPr>
        <p:spPr/>
        <p:txBody>
          <a:bodyPr>
            <a:normAutofit fontScale="92500" lnSpcReduction="20000"/>
          </a:bodyPr>
          <a:lstStyle/>
          <a:p>
            <a:r>
              <a:rPr lang="en-US" dirty="0"/>
              <a:t>Formed the Race and Equity Subcommittee. Members are “project partners” including: </a:t>
            </a:r>
          </a:p>
          <a:p>
            <a:pPr lvl="1"/>
            <a:r>
              <a:rPr lang="en-US" dirty="0"/>
              <a:t>The Maine Judicial Branch; </a:t>
            </a:r>
          </a:p>
          <a:p>
            <a:pPr lvl="1"/>
            <a:r>
              <a:rPr lang="en-US" dirty="0"/>
              <a:t>The Department of Health and Human Services, Office of Child and Family Services; </a:t>
            </a:r>
          </a:p>
          <a:p>
            <a:pPr lvl="1"/>
            <a:r>
              <a:rPr lang="en-US" dirty="0"/>
              <a:t>Department of Corrections; </a:t>
            </a:r>
          </a:p>
          <a:p>
            <a:pPr lvl="1"/>
            <a:r>
              <a:rPr lang="en-US" dirty="0"/>
              <a:t>Department of Public Safety;</a:t>
            </a:r>
          </a:p>
          <a:p>
            <a:pPr lvl="1"/>
            <a:r>
              <a:rPr lang="en-US" dirty="0"/>
              <a:t>Department of Education; </a:t>
            </a:r>
          </a:p>
          <a:p>
            <a:pPr lvl="1"/>
            <a:r>
              <a:rPr lang="en-US" dirty="0"/>
              <a:t>The Maine State Legislature; and </a:t>
            </a:r>
          </a:p>
          <a:p>
            <a:pPr lvl="1"/>
            <a:r>
              <a:rPr lang="en-US" dirty="0"/>
              <a:t>Other community stakeholders.  </a:t>
            </a:r>
          </a:p>
          <a:p>
            <a:endParaRPr lang="en-US" dirty="0"/>
          </a:p>
        </p:txBody>
      </p:sp>
    </p:spTree>
    <p:extLst>
      <p:ext uri="{BB962C8B-B14F-4D97-AF65-F5344CB8AC3E}">
        <p14:creationId xmlns:p14="http://schemas.microsoft.com/office/powerpoint/2010/main" val="283804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E89F4-E55F-4AA9-E235-E9088277D1D4}"/>
              </a:ext>
            </a:extLst>
          </p:cNvPr>
          <p:cNvSpPr>
            <a:spLocks noGrp="1"/>
          </p:cNvSpPr>
          <p:nvPr>
            <p:ph type="title"/>
          </p:nvPr>
        </p:nvSpPr>
        <p:spPr/>
        <p:txBody>
          <a:bodyPr/>
          <a:lstStyle/>
          <a:p>
            <a:r>
              <a:rPr lang="en-US" dirty="0"/>
              <a:t>Race and Equity Data Assessment</a:t>
            </a:r>
          </a:p>
        </p:txBody>
      </p:sp>
      <p:sp>
        <p:nvSpPr>
          <p:cNvPr id="3" name="Content Placeholder 2">
            <a:extLst>
              <a:ext uri="{FF2B5EF4-FFF2-40B4-BE49-F238E27FC236}">
                <a16:creationId xmlns:a16="http://schemas.microsoft.com/office/drawing/2014/main" id="{FAD2A140-34F4-0951-7CB1-4D5664F875F4}"/>
              </a:ext>
            </a:extLst>
          </p:cNvPr>
          <p:cNvSpPr>
            <a:spLocks noGrp="1"/>
          </p:cNvSpPr>
          <p:nvPr>
            <p:ph idx="1"/>
          </p:nvPr>
        </p:nvSpPr>
        <p:spPr/>
        <p:txBody>
          <a:bodyPr/>
          <a:lstStyle/>
          <a:p>
            <a:r>
              <a:rPr lang="en-US" dirty="0"/>
              <a:t>Goals: </a:t>
            </a:r>
          </a:p>
          <a:p>
            <a:pPr lvl="1"/>
            <a:r>
              <a:rPr lang="en-US" dirty="0"/>
              <a:t>Assess systemic data collection with regard to race and other important markers of equity; </a:t>
            </a:r>
          </a:p>
          <a:p>
            <a:pPr lvl="1"/>
            <a:r>
              <a:rPr lang="en-US" dirty="0"/>
              <a:t>Better understand what systems are in place for the collection and sharing of aggregated data on various data points in order to inform policy decisions, measure fairness and equity, and provide the courts and agencies with data about the people and populations they serve. </a:t>
            </a:r>
          </a:p>
          <a:p>
            <a:endParaRPr lang="en-US" dirty="0"/>
          </a:p>
        </p:txBody>
      </p:sp>
    </p:spTree>
    <p:extLst>
      <p:ext uri="{BB962C8B-B14F-4D97-AF65-F5344CB8AC3E}">
        <p14:creationId xmlns:p14="http://schemas.microsoft.com/office/powerpoint/2010/main" val="1798925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0497-1B1F-B3B7-14A9-F581C77981AF}"/>
              </a:ext>
            </a:extLst>
          </p:cNvPr>
          <p:cNvSpPr>
            <a:spLocks noGrp="1"/>
          </p:cNvSpPr>
          <p:nvPr>
            <p:ph type="title"/>
          </p:nvPr>
        </p:nvSpPr>
        <p:spPr>
          <a:xfrm>
            <a:off x="1295402" y="982132"/>
            <a:ext cx="9601196" cy="1340154"/>
          </a:xfrm>
        </p:spPr>
        <p:txBody>
          <a:bodyPr/>
          <a:lstStyle/>
          <a:p>
            <a:r>
              <a:rPr lang="en-US" dirty="0"/>
              <a:t>Data Point Set</a:t>
            </a:r>
          </a:p>
        </p:txBody>
      </p:sp>
      <p:sp>
        <p:nvSpPr>
          <p:cNvPr id="3" name="Content Placeholder 2">
            <a:extLst>
              <a:ext uri="{FF2B5EF4-FFF2-40B4-BE49-F238E27FC236}">
                <a16:creationId xmlns:a16="http://schemas.microsoft.com/office/drawing/2014/main" id="{1F98A191-7BF9-B61E-4145-6BDE8977D486}"/>
              </a:ext>
            </a:extLst>
          </p:cNvPr>
          <p:cNvSpPr>
            <a:spLocks noGrp="1"/>
          </p:cNvSpPr>
          <p:nvPr>
            <p:ph idx="1"/>
          </p:nvPr>
        </p:nvSpPr>
        <p:spPr>
          <a:xfrm>
            <a:off x="1295401" y="2467429"/>
            <a:ext cx="9601196" cy="3614057"/>
          </a:xfrm>
        </p:spPr>
        <p:txBody>
          <a:bodyPr>
            <a:normAutofit fontScale="70000" lnSpcReduction="20000"/>
          </a:bodyPr>
          <a:lstStyle/>
          <a:p>
            <a:pPr lvl="1"/>
            <a:r>
              <a:rPr lang="en-US" sz="2600" dirty="0"/>
              <a:t>Race; </a:t>
            </a:r>
          </a:p>
          <a:p>
            <a:pPr lvl="1"/>
            <a:r>
              <a:rPr lang="en-US" sz="2600" dirty="0"/>
              <a:t>Ethnicity; </a:t>
            </a:r>
          </a:p>
          <a:p>
            <a:pPr lvl="1"/>
            <a:r>
              <a:rPr lang="en-US" sz="2600" dirty="0"/>
              <a:t>Connection with tribe/band/nation; </a:t>
            </a:r>
          </a:p>
          <a:p>
            <a:pPr lvl="1"/>
            <a:r>
              <a:rPr lang="en-US" sz="2600" dirty="0"/>
              <a:t>Enrollment or eligibility for enrollment with a federally recognized tribe(s); </a:t>
            </a:r>
          </a:p>
          <a:p>
            <a:pPr lvl="1"/>
            <a:r>
              <a:rPr lang="en-US" sz="2600" dirty="0"/>
              <a:t>Sexual orientation; </a:t>
            </a:r>
          </a:p>
          <a:p>
            <a:pPr lvl="1"/>
            <a:r>
              <a:rPr lang="en-US" sz="2600" dirty="0"/>
              <a:t>Income; </a:t>
            </a:r>
          </a:p>
          <a:p>
            <a:pPr lvl="1"/>
            <a:r>
              <a:rPr lang="en-US" sz="2600" dirty="0"/>
              <a:t>Location; </a:t>
            </a:r>
          </a:p>
          <a:p>
            <a:pPr lvl="1"/>
            <a:r>
              <a:rPr lang="en-US" sz="2600" dirty="0"/>
              <a:t>Gender; </a:t>
            </a:r>
          </a:p>
          <a:p>
            <a:pPr lvl="1"/>
            <a:r>
              <a:rPr lang="en-US" sz="2600" dirty="0"/>
              <a:t>Gender identity; and </a:t>
            </a:r>
          </a:p>
          <a:p>
            <a:pPr lvl="1"/>
            <a:r>
              <a:rPr lang="en-US" sz="2600" dirty="0"/>
              <a:t>Disability. </a:t>
            </a:r>
          </a:p>
        </p:txBody>
      </p:sp>
    </p:spTree>
    <p:extLst>
      <p:ext uri="{BB962C8B-B14F-4D97-AF65-F5344CB8AC3E}">
        <p14:creationId xmlns:p14="http://schemas.microsoft.com/office/powerpoint/2010/main" val="289385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28F8-6FDF-C05E-12C0-D09D92B2F08D}"/>
              </a:ext>
            </a:extLst>
          </p:cNvPr>
          <p:cNvSpPr>
            <a:spLocks noGrp="1"/>
          </p:cNvSpPr>
          <p:nvPr>
            <p:ph type="title"/>
          </p:nvPr>
        </p:nvSpPr>
        <p:spPr/>
        <p:txBody>
          <a:bodyPr/>
          <a:lstStyle/>
          <a:p>
            <a:r>
              <a:rPr lang="en-US" dirty="0"/>
              <a:t>Action Steps</a:t>
            </a:r>
          </a:p>
        </p:txBody>
      </p:sp>
      <p:sp>
        <p:nvSpPr>
          <p:cNvPr id="3" name="Content Placeholder 2">
            <a:extLst>
              <a:ext uri="{FF2B5EF4-FFF2-40B4-BE49-F238E27FC236}">
                <a16:creationId xmlns:a16="http://schemas.microsoft.com/office/drawing/2014/main" id="{60DD6355-1DDE-EFCD-9991-9283B1AB0C75}"/>
              </a:ext>
            </a:extLst>
          </p:cNvPr>
          <p:cNvSpPr>
            <a:spLocks noGrp="1"/>
          </p:cNvSpPr>
          <p:nvPr>
            <p:ph idx="1"/>
          </p:nvPr>
        </p:nvSpPr>
        <p:spPr/>
        <p:txBody>
          <a:bodyPr/>
          <a:lstStyle/>
          <a:p>
            <a:r>
              <a:rPr lang="en-US" dirty="0"/>
              <a:t>May 2021: Self- Assessment- an effort to inventory which data are collected, how they are collected, and how those data are coded in the various systems. </a:t>
            </a:r>
          </a:p>
          <a:p>
            <a:r>
              <a:rPr lang="en-US" dirty="0"/>
              <a:t>October 2021: Public Consulting Group (PCG) was hired through the RFP process to create a data mapping inventory and produce a final report with findings and recommendations. </a:t>
            </a:r>
          </a:p>
        </p:txBody>
      </p:sp>
    </p:spTree>
    <p:extLst>
      <p:ext uri="{BB962C8B-B14F-4D97-AF65-F5344CB8AC3E}">
        <p14:creationId xmlns:p14="http://schemas.microsoft.com/office/powerpoint/2010/main" val="208029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AC9B2-6D4F-A51D-A370-8F2E5E87B577}"/>
              </a:ext>
            </a:extLst>
          </p:cNvPr>
          <p:cNvSpPr>
            <a:spLocks noGrp="1"/>
          </p:cNvSpPr>
          <p:nvPr>
            <p:ph type="title"/>
          </p:nvPr>
        </p:nvSpPr>
        <p:spPr/>
        <p:txBody>
          <a:bodyPr/>
          <a:lstStyle/>
          <a:p>
            <a:r>
              <a:rPr lang="en-US" dirty="0"/>
              <a:t>Data Mapping Inventory</a:t>
            </a:r>
          </a:p>
        </p:txBody>
      </p:sp>
      <p:sp>
        <p:nvSpPr>
          <p:cNvPr id="3" name="Content Placeholder 2">
            <a:extLst>
              <a:ext uri="{FF2B5EF4-FFF2-40B4-BE49-F238E27FC236}">
                <a16:creationId xmlns:a16="http://schemas.microsoft.com/office/drawing/2014/main" id="{7A49F2AC-4237-CE42-92FC-509CDB21F9EB}"/>
              </a:ext>
            </a:extLst>
          </p:cNvPr>
          <p:cNvSpPr>
            <a:spLocks noGrp="1"/>
          </p:cNvSpPr>
          <p:nvPr>
            <p:ph idx="1"/>
          </p:nvPr>
        </p:nvSpPr>
        <p:spPr/>
        <p:txBody>
          <a:bodyPr>
            <a:normAutofit fontScale="92500" lnSpcReduction="20000"/>
          </a:bodyPr>
          <a:lstStyle/>
          <a:p>
            <a:r>
              <a:rPr lang="en-US" dirty="0"/>
              <a:t>Designed to provide an overview of the current systems and processes for the collection of the data point set by Project Partners and will include: </a:t>
            </a:r>
          </a:p>
          <a:p>
            <a:pPr lvl="1"/>
            <a:r>
              <a:rPr lang="en-US" dirty="0"/>
              <a:t>When the Project Partners interface with the child welfare system; </a:t>
            </a:r>
          </a:p>
          <a:p>
            <a:pPr lvl="1"/>
            <a:r>
              <a:rPr lang="en-US" dirty="0"/>
              <a:t>The key decision points in the child welfare process made by Project Partners; </a:t>
            </a:r>
          </a:p>
          <a:p>
            <a:pPr lvl="1"/>
            <a:r>
              <a:rPr lang="en-US" dirty="0"/>
              <a:t>Which data from the data point set are currently collected; </a:t>
            </a:r>
          </a:p>
          <a:p>
            <a:pPr lvl="1"/>
            <a:r>
              <a:rPr lang="en-US" dirty="0"/>
              <a:t>Opportunities for data collections; </a:t>
            </a:r>
          </a:p>
          <a:p>
            <a:pPr lvl="1"/>
            <a:r>
              <a:rPr lang="en-US" dirty="0"/>
              <a:t>When data from the data point set are currently collected; </a:t>
            </a:r>
          </a:p>
          <a:p>
            <a:pPr lvl="1"/>
            <a:r>
              <a:rPr lang="en-US" dirty="0"/>
              <a:t>How the data from the data point set are collected; and </a:t>
            </a:r>
          </a:p>
          <a:p>
            <a:pPr lvl="1"/>
            <a:r>
              <a:rPr lang="en-US" dirty="0"/>
              <a:t>Availability of data on the total number of cases and individuals served. </a:t>
            </a:r>
          </a:p>
        </p:txBody>
      </p:sp>
    </p:spTree>
    <p:extLst>
      <p:ext uri="{BB962C8B-B14F-4D97-AF65-F5344CB8AC3E}">
        <p14:creationId xmlns:p14="http://schemas.microsoft.com/office/powerpoint/2010/main" val="3431897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3EE3F-7D7A-680A-6F73-A8F7A575AFB6}"/>
              </a:ext>
            </a:extLst>
          </p:cNvPr>
          <p:cNvSpPr>
            <a:spLocks noGrp="1"/>
          </p:cNvSpPr>
          <p:nvPr>
            <p:ph type="title"/>
          </p:nvPr>
        </p:nvSpPr>
        <p:spPr/>
        <p:txBody>
          <a:bodyPr/>
          <a:lstStyle/>
          <a:p>
            <a:r>
              <a:rPr lang="en-US" dirty="0"/>
              <a:t>Final Report</a:t>
            </a:r>
          </a:p>
        </p:txBody>
      </p:sp>
      <p:sp>
        <p:nvSpPr>
          <p:cNvPr id="3" name="Content Placeholder 2">
            <a:extLst>
              <a:ext uri="{FF2B5EF4-FFF2-40B4-BE49-F238E27FC236}">
                <a16:creationId xmlns:a16="http://schemas.microsoft.com/office/drawing/2014/main" id="{D05C11F1-89F8-1A52-7D2B-1A555B1428C5}"/>
              </a:ext>
            </a:extLst>
          </p:cNvPr>
          <p:cNvSpPr>
            <a:spLocks noGrp="1"/>
          </p:cNvSpPr>
          <p:nvPr>
            <p:ph idx="1"/>
          </p:nvPr>
        </p:nvSpPr>
        <p:spPr/>
        <p:txBody>
          <a:bodyPr/>
          <a:lstStyle/>
          <a:p>
            <a:r>
              <a:rPr lang="en-US" dirty="0"/>
              <a:t>Content: </a:t>
            </a:r>
          </a:p>
          <a:p>
            <a:pPr lvl="1"/>
            <a:r>
              <a:rPr lang="en-US" dirty="0"/>
              <a:t>Barriers, if any, identified for collection of data from the data point set; </a:t>
            </a:r>
          </a:p>
          <a:p>
            <a:pPr lvl="1"/>
            <a:r>
              <a:rPr lang="en-US" dirty="0"/>
              <a:t>Best practices for the collection of data; </a:t>
            </a:r>
          </a:p>
          <a:p>
            <a:pPr lvl="1"/>
            <a:r>
              <a:rPr lang="en-US" dirty="0"/>
              <a:t>Opportunities, advantages, and disadvantages for interagency aggregated data sharing; and </a:t>
            </a:r>
          </a:p>
          <a:p>
            <a:pPr lvl="1"/>
            <a:r>
              <a:rPr lang="en-US" dirty="0"/>
              <a:t>A proposed evaluation plan for the collection and possible sharing of aggregated data pertaining to the data point set by the Project Partners. </a:t>
            </a:r>
          </a:p>
          <a:p>
            <a:pPr lvl="1"/>
            <a:r>
              <a:rPr lang="en-US" dirty="0"/>
              <a:t>To be completed by September 30, 2022.</a:t>
            </a:r>
          </a:p>
        </p:txBody>
      </p:sp>
    </p:spTree>
    <p:extLst>
      <p:ext uri="{BB962C8B-B14F-4D97-AF65-F5344CB8AC3E}">
        <p14:creationId xmlns:p14="http://schemas.microsoft.com/office/powerpoint/2010/main" val="69477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C228-B86E-8A89-7435-82F3C2433942}"/>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2EB99032-64F3-DD9A-77FD-8D698E51BA02}"/>
              </a:ext>
            </a:extLst>
          </p:cNvPr>
          <p:cNvSpPr>
            <a:spLocks noGrp="1"/>
          </p:cNvSpPr>
          <p:nvPr>
            <p:ph idx="1"/>
          </p:nvPr>
        </p:nvSpPr>
        <p:spPr/>
        <p:txBody>
          <a:bodyPr>
            <a:normAutofit lnSpcReduction="10000"/>
          </a:bodyPr>
          <a:lstStyle/>
          <a:p>
            <a:pPr marL="0" indent="0" algn="ctr">
              <a:buNone/>
            </a:pPr>
            <a:r>
              <a:rPr lang="en-US" dirty="0"/>
              <a:t>The Maine Justice for Children Task Force (“the Task Force”) is hereby continued as a collaborative, multidisciplinary Task Force to </a:t>
            </a:r>
            <a:r>
              <a:rPr lang="en-US" b="1" dirty="0"/>
              <a:t>improve safety, permanency, and well-being for children in the State of Maine child welfare system.</a:t>
            </a:r>
            <a:r>
              <a:rPr lang="en-US" dirty="0"/>
              <a:t> It is anticipated that the work of the Task Force will regularly occur in conjunction and collaboration with the work of the Executive and Legislative Branches, along with appropriate child welfare entities. This collaboration may include joint meetings designed to maximize the experience of the membership of each committee, prevent redundancy, and be respectful of members’ work schedules.</a:t>
            </a:r>
          </a:p>
        </p:txBody>
      </p:sp>
    </p:spTree>
    <p:extLst>
      <p:ext uri="{BB962C8B-B14F-4D97-AF65-F5344CB8AC3E}">
        <p14:creationId xmlns:p14="http://schemas.microsoft.com/office/powerpoint/2010/main" val="328811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B2DBF-1B9E-51CA-2A89-1C4487580D8D}"/>
              </a:ext>
            </a:extLst>
          </p:cNvPr>
          <p:cNvSpPr>
            <a:spLocks noGrp="1"/>
          </p:cNvSpPr>
          <p:nvPr>
            <p:ph type="title"/>
          </p:nvPr>
        </p:nvSpPr>
        <p:spPr/>
        <p:txBody>
          <a:bodyPr/>
          <a:lstStyle/>
          <a:p>
            <a:r>
              <a:rPr lang="en-US" dirty="0"/>
              <a:t>Continuing Education Subcommittee</a:t>
            </a:r>
          </a:p>
        </p:txBody>
      </p:sp>
      <p:sp>
        <p:nvSpPr>
          <p:cNvPr id="3" name="Content Placeholder 2">
            <a:extLst>
              <a:ext uri="{FF2B5EF4-FFF2-40B4-BE49-F238E27FC236}">
                <a16:creationId xmlns:a16="http://schemas.microsoft.com/office/drawing/2014/main" id="{07A37101-0275-0DF9-3861-031D3F0F9D2E}"/>
              </a:ext>
            </a:extLst>
          </p:cNvPr>
          <p:cNvSpPr>
            <a:spLocks noGrp="1"/>
          </p:cNvSpPr>
          <p:nvPr>
            <p:ph idx="1"/>
          </p:nvPr>
        </p:nvSpPr>
        <p:spPr/>
        <p:txBody>
          <a:bodyPr/>
          <a:lstStyle/>
          <a:p>
            <a:r>
              <a:rPr lang="en-US" dirty="0"/>
              <a:t>National Institute for Trail Advocacy (NITA) hosted six virtual, skill-based training sessions for child welfare attorneys and guardians ad litem. </a:t>
            </a:r>
          </a:p>
          <a:p>
            <a:pPr lvl="1"/>
            <a:r>
              <a:rPr lang="en-US" dirty="0"/>
              <a:t>Two separate topics: Direct and Cross Examinations and Exhibits and Impeachment. </a:t>
            </a:r>
          </a:p>
          <a:p>
            <a:pPr lvl="1"/>
            <a:r>
              <a:rPr lang="en-US" dirty="0"/>
              <a:t>Each session was four hours. </a:t>
            </a:r>
          </a:p>
          <a:p>
            <a:pPr lvl="1"/>
            <a:r>
              <a:rPr lang="en-US" dirty="0"/>
              <a:t>“Learn by doing” model. </a:t>
            </a:r>
          </a:p>
          <a:p>
            <a:pPr lvl="1"/>
            <a:r>
              <a:rPr lang="en-US" dirty="0"/>
              <a:t>Feedback was overwhelmingly positive.</a:t>
            </a:r>
          </a:p>
        </p:txBody>
      </p:sp>
    </p:spTree>
    <p:extLst>
      <p:ext uri="{BB962C8B-B14F-4D97-AF65-F5344CB8AC3E}">
        <p14:creationId xmlns:p14="http://schemas.microsoft.com/office/powerpoint/2010/main" val="390887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5355-877F-E6F8-95A1-41C697FF3025}"/>
              </a:ext>
            </a:extLst>
          </p:cNvPr>
          <p:cNvSpPr>
            <a:spLocks noGrp="1"/>
          </p:cNvSpPr>
          <p:nvPr>
            <p:ph type="title"/>
          </p:nvPr>
        </p:nvSpPr>
        <p:spPr/>
        <p:txBody>
          <a:bodyPr/>
          <a:lstStyle/>
          <a:p>
            <a:r>
              <a:rPr lang="en-US" dirty="0"/>
              <a:t>Continuing Education Subcommittee</a:t>
            </a:r>
          </a:p>
        </p:txBody>
      </p:sp>
      <p:sp>
        <p:nvSpPr>
          <p:cNvPr id="3" name="Content Placeholder 2">
            <a:extLst>
              <a:ext uri="{FF2B5EF4-FFF2-40B4-BE49-F238E27FC236}">
                <a16:creationId xmlns:a16="http://schemas.microsoft.com/office/drawing/2014/main" id="{592C4AF8-3051-6566-E181-767BE338A376}"/>
              </a:ext>
            </a:extLst>
          </p:cNvPr>
          <p:cNvSpPr>
            <a:spLocks noGrp="1"/>
          </p:cNvSpPr>
          <p:nvPr>
            <p:ph idx="1"/>
          </p:nvPr>
        </p:nvSpPr>
        <p:spPr/>
        <p:txBody>
          <a:bodyPr>
            <a:normAutofit fontScale="92500"/>
          </a:bodyPr>
          <a:lstStyle/>
          <a:p>
            <a:r>
              <a:rPr lang="en-US" dirty="0"/>
              <a:t>Plenary session held on October 26, 2021. </a:t>
            </a:r>
          </a:p>
          <a:p>
            <a:r>
              <a:rPr lang="en-US" i="1" dirty="0"/>
              <a:t>Effective Assistance: How to Advocate for Maine Families Both In and Out of the Courtroom. </a:t>
            </a:r>
          </a:p>
          <a:p>
            <a:r>
              <a:rPr lang="en-US" dirty="0"/>
              <a:t>Sessions focused on strategies for all stakeholders, at all stages of a child welfare case, to effectively support the families and child with whom they work to promote successful child welfare case outcomes. </a:t>
            </a:r>
          </a:p>
          <a:p>
            <a:r>
              <a:rPr lang="en-US" dirty="0"/>
              <a:t>Between both trainings, approximately 1, 398 hours of continuing legal education credit hours, 160 ethic credits, and 425 continuing professional education credit hours for guardians ad </a:t>
            </a:r>
            <a:r>
              <a:rPr lang="en-US"/>
              <a:t>litem were issued. </a:t>
            </a:r>
            <a:endParaRPr lang="en-US" dirty="0"/>
          </a:p>
        </p:txBody>
      </p:sp>
    </p:spTree>
    <p:extLst>
      <p:ext uri="{BB962C8B-B14F-4D97-AF65-F5344CB8AC3E}">
        <p14:creationId xmlns:p14="http://schemas.microsoft.com/office/powerpoint/2010/main" val="74786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A452-A417-8E7F-D0B0-98F141731367}"/>
              </a:ext>
            </a:extLst>
          </p:cNvPr>
          <p:cNvSpPr>
            <a:spLocks noGrp="1"/>
          </p:cNvSpPr>
          <p:nvPr>
            <p:ph type="title"/>
          </p:nvPr>
        </p:nvSpPr>
        <p:spPr>
          <a:xfrm>
            <a:off x="1295402" y="982133"/>
            <a:ext cx="9601196" cy="1291510"/>
          </a:xfrm>
        </p:spPr>
        <p:txBody>
          <a:bodyPr>
            <a:normAutofit/>
          </a:bodyPr>
          <a:lstStyle/>
          <a:p>
            <a:r>
              <a:rPr lang="en-US" dirty="0"/>
              <a:t>The Justice for Children Task Force will…</a:t>
            </a:r>
          </a:p>
        </p:txBody>
      </p:sp>
      <p:sp>
        <p:nvSpPr>
          <p:cNvPr id="3" name="Content Placeholder 2">
            <a:extLst>
              <a:ext uri="{FF2B5EF4-FFF2-40B4-BE49-F238E27FC236}">
                <a16:creationId xmlns:a16="http://schemas.microsoft.com/office/drawing/2014/main" id="{55723B8D-1215-D4D9-0A5C-299B352E06A2}"/>
              </a:ext>
            </a:extLst>
          </p:cNvPr>
          <p:cNvSpPr>
            <a:spLocks noGrp="1"/>
          </p:cNvSpPr>
          <p:nvPr>
            <p:ph idx="1"/>
          </p:nvPr>
        </p:nvSpPr>
        <p:spPr>
          <a:xfrm>
            <a:off x="1295401" y="2854411"/>
            <a:ext cx="9601196" cy="3021457"/>
          </a:xfrm>
        </p:spPr>
        <p:txBody>
          <a:bodyPr>
            <a:normAutofit fontScale="85000" lnSpcReduction="20000"/>
          </a:bodyPr>
          <a:lstStyle/>
          <a:p>
            <a:pPr lvl="1"/>
            <a:r>
              <a:rPr lang="en-US" sz="2300" dirty="0"/>
              <a:t>Identify strengths that contribute to the safety, permanency, and well-being of children in the State of Maine child welfare system;</a:t>
            </a:r>
          </a:p>
          <a:p>
            <a:pPr lvl="1"/>
            <a:r>
              <a:rPr lang="en-US" sz="2300" dirty="0"/>
              <a:t>Identify systemic barriers which may have a negative impact on the safety, permanency, and well-being of children in the State of Maine child welfare system;</a:t>
            </a:r>
          </a:p>
          <a:p>
            <a:pPr lvl="1"/>
            <a:r>
              <a:rPr lang="en-US" sz="2300" dirty="0"/>
              <a:t>Prioritize issues and develop joint solutions to remove identified barriers;</a:t>
            </a:r>
          </a:p>
          <a:p>
            <a:pPr lvl="1"/>
            <a:r>
              <a:rPr lang="en-US" sz="2300" dirty="0"/>
              <a:t>Identify the training needs of stakeholders in child protective proceedings;</a:t>
            </a:r>
          </a:p>
          <a:p>
            <a:pPr lvl="1"/>
            <a:r>
              <a:rPr lang="en-US" sz="2300" dirty="0"/>
              <a:t>Adopt a training curriculum for stakeholders in child protective proceedings;</a:t>
            </a:r>
          </a:p>
          <a:p>
            <a:pPr lvl="1"/>
            <a:r>
              <a:rPr lang="en-US" sz="2300" dirty="0"/>
              <a:t>Monitor implementation of the Court Improvement Programs (CIPs);</a:t>
            </a:r>
          </a:p>
          <a:p>
            <a:endParaRPr lang="en-US" dirty="0"/>
          </a:p>
        </p:txBody>
      </p:sp>
    </p:spTree>
    <p:extLst>
      <p:ext uri="{BB962C8B-B14F-4D97-AF65-F5344CB8AC3E}">
        <p14:creationId xmlns:p14="http://schemas.microsoft.com/office/powerpoint/2010/main" val="207817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1708-6C76-8B2F-58D7-2B281A59B321}"/>
              </a:ext>
            </a:extLst>
          </p:cNvPr>
          <p:cNvSpPr>
            <a:spLocks noGrp="1"/>
          </p:cNvSpPr>
          <p:nvPr>
            <p:ph type="title"/>
          </p:nvPr>
        </p:nvSpPr>
        <p:spPr/>
        <p:txBody>
          <a:bodyPr/>
          <a:lstStyle/>
          <a:p>
            <a:r>
              <a:rPr lang="en-US" dirty="0"/>
              <a:t>The Justice for Children Task Force will…</a:t>
            </a:r>
          </a:p>
        </p:txBody>
      </p:sp>
      <p:sp>
        <p:nvSpPr>
          <p:cNvPr id="3" name="Content Placeholder 2">
            <a:extLst>
              <a:ext uri="{FF2B5EF4-FFF2-40B4-BE49-F238E27FC236}">
                <a16:creationId xmlns:a16="http://schemas.microsoft.com/office/drawing/2014/main" id="{FD340790-3357-DEEC-6A3B-CDBADFDAA6B3}"/>
              </a:ext>
            </a:extLst>
          </p:cNvPr>
          <p:cNvSpPr>
            <a:spLocks noGrp="1"/>
          </p:cNvSpPr>
          <p:nvPr>
            <p:ph idx="1"/>
          </p:nvPr>
        </p:nvSpPr>
        <p:spPr/>
        <p:txBody>
          <a:bodyPr>
            <a:normAutofit fontScale="70000" lnSpcReduction="20000"/>
          </a:bodyPr>
          <a:lstStyle/>
          <a:p>
            <a:pPr lvl="1"/>
            <a:r>
              <a:rPr lang="en-US" sz="2300" dirty="0"/>
              <a:t>Encourage widespread participation in Child and Family Services Reviews (CFSRs);</a:t>
            </a:r>
          </a:p>
          <a:p>
            <a:pPr lvl="1"/>
            <a:r>
              <a:rPr lang="en-US" sz="2300" dirty="0"/>
              <a:t>Sponsor regular local meetings involving all stakeholders which will provide training, foster collaboration at the local level, and identify issues which have statewide implications;</a:t>
            </a:r>
          </a:p>
          <a:p>
            <a:pPr lvl="1"/>
            <a:r>
              <a:rPr lang="en-US" sz="2300" dirty="0"/>
              <a:t>Establish other goals for the Task Force, establish timelines for steps toward each goal, and monitor and evaluate progress toward the established goals;</a:t>
            </a:r>
          </a:p>
          <a:p>
            <a:pPr lvl="1"/>
            <a:r>
              <a:rPr lang="en-US" sz="2300" dirty="0"/>
              <a:t>Address other topics, identified by the Task Force, that have an impact on the safety, permanency, and well-being of children in the State of Maine child welfare system;</a:t>
            </a:r>
          </a:p>
          <a:p>
            <a:pPr lvl="1"/>
            <a:r>
              <a:rPr lang="en-US" sz="2300" dirty="0"/>
              <a:t>Provide input and feedback regarding statewide performance standards for the timely resolution of matters involving children and families in the child welfare system; and</a:t>
            </a:r>
          </a:p>
          <a:p>
            <a:pPr lvl="1"/>
            <a:r>
              <a:rPr lang="en-US" sz="2300" dirty="0"/>
              <a:t>Develop, establish, and operate programs designed to improve the assessment and investigation of suspected child abuse and neglect cases, including cases of suspected child sexual abuse and exploitation, in a manner that limits additional trauma to the child and the child’s family.</a:t>
            </a:r>
          </a:p>
        </p:txBody>
      </p:sp>
    </p:spTree>
    <p:extLst>
      <p:ext uri="{BB962C8B-B14F-4D97-AF65-F5344CB8AC3E}">
        <p14:creationId xmlns:p14="http://schemas.microsoft.com/office/powerpoint/2010/main" val="25661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BDEB-5CF5-524D-C0C4-CAF5DC514769}"/>
              </a:ext>
            </a:extLst>
          </p:cNvPr>
          <p:cNvSpPr>
            <a:spLocks noGrp="1"/>
          </p:cNvSpPr>
          <p:nvPr>
            <p:ph type="title"/>
          </p:nvPr>
        </p:nvSpPr>
        <p:spPr/>
        <p:txBody>
          <a:bodyPr/>
          <a:lstStyle/>
          <a:p>
            <a:r>
              <a:rPr lang="en-US" dirty="0"/>
              <a:t>Authority</a:t>
            </a:r>
          </a:p>
        </p:txBody>
      </p:sp>
      <p:sp>
        <p:nvSpPr>
          <p:cNvPr id="3" name="Content Placeholder 2">
            <a:extLst>
              <a:ext uri="{FF2B5EF4-FFF2-40B4-BE49-F238E27FC236}">
                <a16:creationId xmlns:a16="http://schemas.microsoft.com/office/drawing/2014/main" id="{FA57ACE5-A8E6-AAB3-75A8-B56167C7D613}"/>
              </a:ext>
            </a:extLst>
          </p:cNvPr>
          <p:cNvSpPr>
            <a:spLocks noGrp="1"/>
          </p:cNvSpPr>
          <p:nvPr>
            <p:ph idx="1"/>
          </p:nvPr>
        </p:nvSpPr>
        <p:spPr/>
        <p:txBody>
          <a:bodyPr/>
          <a:lstStyle/>
          <a:p>
            <a:pPr marL="0" indent="0" algn="ctr">
              <a:buNone/>
            </a:pPr>
            <a:r>
              <a:rPr lang="en-US" dirty="0"/>
              <a:t>The Task Force shall seek input, suggestions, and recommendations from individuals and groups within and outside Maine state government. The Task  Force is authorized to study policies and procedures considered by, or in effect in, other states and any other model policies or procedures. The Task Force may propose recommendations generally or may propose rules, rule amendments, statutes, orders, or policies.</a:t>
            </a:r>
          </a:p>
          <a:p>
            <a:endParaRPr lang="en-US" dirty="0"/>
          </a:p>
        </p:txBody>
      </p:sp>
    </p:spTree>
    <p:extLst>
      <p:ext uri="{BB962C8B-B14F-4D97-AF65-F5344CB8AC3E}">
        <p14:creationId xmlns:p14="http://schemas.microsoft.com/office/powerpoint/2010/main" val="120876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2CD4-1587-7B16-173F-07282AF52DA7}"/>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8839DBB9-5852-1E0E-DC6F-48530591A7E6}"/>
              </a:ext>
            </a:extLst>
          </p:cNvPr>
          <p:cNvSpPr>
            <a:spLocks noGrp="1"/>
          </p:cNvSpPr>
          <p:nvPr>
            <p:ph idx="1"/>
          </p:nvPr>
        </p:nvSpPr>
        <p:spPr/>
        <p:txBody>
          <a:bodyPr>
            <a:normAutofit lnSpcReduction="10000"/>
          </a:bodyPr>
          <a:lstStyle/>
          <a:p>
            <a:r>
              <a:rPr lang="en-US" dirty="0"/>
              <a:t>The Justice for Children Task Force meets four times a year. </a:t>
            </a:r>
          </a:p>
          <a:p>
            <a:r>
              <a:rPr lang="en-US" dirty="0"/>
              <a:t>In 2021, there was an average of 33 participants per meeting. </a:t>
            </a:r>
          </a:p>
          <a:p>
            <a:r>
              <a:rPr lang="en-US" dirty="0"/>
              <a:t>Most meetings featured: </a:t>
            </a:r>
          </a:p>
          <a:p>
            <a:pPr lvl="1"/>
            <a:r>
              <a:rPr lang="en-US" dirty="0"/>
              <a:t>Updates by members including the Maine Judicial Branch, the Office of Child and Family Services (OCFS), the Office of the Attorney General, and the Maine Commission on Indigent Legal Services. </a:t>
            </a:r>
          </a:p>
          <a:p>
            <a:pPr lvl="1"/>
            <a:r>
              <a:rPr lang="en-US" dirty="0"/>
              <a:t>Presentations on pertinent child welfare topics. </a:t>
            </a:r>
          </a:p>
          <a:p>
            <a:pPr lvl="1"/>
            <a:r>
              <a:rPr lang="en-US" dirty="0"/>
              <a:t>Updates on action steps taken on strategic plan initiatives.</a:t>
            </a:r>
          </a:p>
          <a:p>
            <a:endParaRPr lang="en-US" dirty="0"/>
          </a:p>
        </p:txBody>
      </p:sp>
    </p:spTree>
    <p:extLst>
      <p:ext uri="{BB962C8B-B14F-4D97-AF65-F5344CB8AC3E}">
        <p14:creationId xmlns:p14="http://schemas.microsoft.com/office/powerpoint/2010/main" val="97647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D04E-38C4-83D0-ED68-280BAE013F8C}"/>
              </a:ext>
            </a:extLst>
          </p:cNvPr>
          <p:cNvSpPr>
            <a:spLocks noGrp="1"/>
          </p:cNvSpPr>
          <p:nvPr>
            <p:ph type="title"/>
          </p:nvPr>
        </p:nvSpPr>
        <p:spPr/>
        <p:txBody>
          <a:bodyPr/>
          <a:lstStyle/>
          <a:p>
            <a:r>
              <a:rPr lang="en-US" dirty="0"/>
              <a:t>Child Welfare Topics Addressed in 2021</a:t>
            </a:r>
          </a:p>
        </p:txBody>
      </p:sp>
      <p:sp>
        <p:nvSpPr>
          <p:cNvPr id="3" name="Content Placeholder 2">
            <a:extLst>
              <a:ext uri="{FF2B5EF4-FFF2-40B4-BE49-F238E27FC236}">
                <a16:creationId xmlns:a16="http://schemas.microsoft.com/office/drawing/2014/main" id="{8754CED0-4172-41E5-7046-DD96B4F49129}"/>
              </a:ext>
            </a:extLst>
          </p:cNvPr>
          <p:cNvSpPr>
            <a:spLocks noGrp="1"/>
          </p:cNvSpPr>
          <p:nvPr>
            <p:ph idx="1"/>
          </p:nvPr>
        </p:nvSpPr>
        <p:spPr/>
        <p:txBody>
          <a:bodyPr>
            <a:normAutofit lnSpcReduction="10000"/>
          </a:bodyPr>
          <a:lstStyle/>
          <a:p>
            <a:r>
              <a:rPr lang="en-US" dirty="0"/>
              <a:t>Review of the Maine Homicide Report and statewide resources presented by the Maine Coalition to End Domestic Violence (MCEDV);</a:t>
            </a:r>
          </a:p>
          <a:p>
            <a:r>
              <a:rPr lang="en-US" dirty="0"/>
              <a:t>An introduction to the Youth Leadership Advisory Team (YLAT) and strategies to support authentic youth engagement;</a:t>
            </a:r>
          </a:p>
          <a:p>
            <a:r>
              <a:rPr lang="en-US" dirty="0"/>
              <a:t>Effects of the pandemic on individuals involved in the child welfare system, system processes, and agency communication; </a:t>
            </a:r>
          </a:p>
          <a:p>
            <a:r>
              <a:rPr lang="en-US" dirty="0"/>
              <a:t>Collaboration and coordination needed for Maine to comply with the Family First Prevention Services Act; </a:t>
            </a:r>
          </a:p>
        </p:txBody>
      </p:sp>
    </p:spTree>
    <p:extLst>
      <p:ext uri="{BB962C8B-B14F-4D97-AF65-F5344CB8AC3E}">
        <p14:creationId xmlns:p14="http://schemas.microsoft.com/office/powerpoint/2010/main" val="78028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F6E3D-4B1C-6975-BC96-74DA86991748}"/>
              </a:ext>
            </a:extLst>
          </p:cNvPr>
          <p:cNvSpPr>
            <a:spLocks noGrp="1"/>
          </p:cNvSpPr>
          <p:nvPr>
            <p:ph type="title"/>
          </p:nvPr>
        </p:nvSpPr>
        <p:spPr/>
        <p:txBody>
          <a:bodyPr>
            <a:normAutofit/>
          </a:bodyPr>
          <a:lstStyle/>
          <a:p>
            <a:r>
              <a:rPr lang="en-US" dirty="0"/>
              <a:t>Child Welfare Topics Addressed in 2021</a:t>
            </a:r>
          </a:p>
        </p:txBody>
      </p:sp>
      <p:sp>
        <p:nvSpPr>
          <p:cNvPr id="3" name="Content Placeholder 2">
            <a:extLst>
              <a:ext uri="{FF2B5EF4-FFF2-40B4-BE49-F238E27FC236}">
                <a16:creationId xmlns:a16="http://schemas.microsoft.com/office/drawing/2014/main" id="{C408A794-E920-6558-4970-C9643856D5C5}"/>
              </a:ext>
            </a:extLst>
          </p:cNvPr>
          <p:cNvSpPr>
            <a:spLocks noGrp="1"/>
          </p:cNvSpPr>
          <p:nvPr>
            <p:ph idx="1"/>
          </p:nvPr>
        </p:nvSpPr>
        <p:spPr/>
        <p:txBody>
          <a:bodyPr/>
          <a:lstStyle/>
          <a:p>
            <a:r>
              <a:rPr lang="en-US" dirty="0"/>
              <a:t>Data sharing with a focus on the number of children in care as well as new child welfare court filings; and </a:t>
            </a:r>
          </a:p>
          <a:p>
            <a:r>
              <a:rPr lang="en-US" dirty="0"/>
              <a:t>Discussion of various potential training topics for task force members and system stakeholders. </a:t>
            </a:r>
          </a:p>
        </p:txBody>
      </p:sp>
    </p:spTree>
    <p:extLst>
      <p:ext uri="{BB962C8B-B14F-4D97-AF65-F5344CB8AC3E}">
        <p14:creationId xmlns:p14="http://schemas.microsoft.com/office/powerpoint/2010/main" val="2932696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C595-DC80-319E-F430-15EABB935EA2}"/>
              </a:ext>
            </a:extLst>
          </p:cNvPr>
          <p:cNvSpPr>
            <a:spLocks noGrp="1"/>
          </p:cNvSpPr>
          <p:nvPr>
            <p:ph type="title"/>
          </p:nvPr>
        </p:nvSpPr>
        <p:spPr/>
        <p:txBody>
          <a:bodyPr/>
          <a:lstStyle/>
          <a:p>
            <a:r>
              <a:rPr lang="en-US" dirty="0"/>
              <a:t>Strategic Plan Items</a:t>
            </a:r>
          </a:p>
        </p:txBody>
      </p:sp>
      <p:sp>
        <p:nvSpPr>
          <p:cNvPr id="3" name="Content Placeholder 2">
            <a:extLst>
              <a:ext uri="{FF2B5EF4-FFF2-40B4-BE49-F238E27FC236}">
                <a16:creationId xmlns:a16="http://schemas.microsoft.com/office/drawing/2014/main" id="{96124898-142D-D74E-6790-1AFC8B653D3F}"/>
              </a:ext>
            </a:extLst>
          </p:cNvPr>
          <p:cNvSpPr>
            <a:spLocks noGrp="1"/>
          </p:cNvSpPr>
          <p:nvPr>
            <p:ph idx="1"/>
          </p:nvPr>
        </p:nvSpPr>
        <p:spPr/>
        <p:txBody>
          <a:bodyPr/>
          <a:lstStyle/>
          <a:p>
            <a:r>
              <a:rPr lang="en-US" dirty="0"/>
              <a:t>Completion of the joint website for the three citizen review panels; </a:t>
            </a:r>
          </a:p>
          <a:p>
            <a:r>
              <a:rPr lang="en-US" dirty="0"/>
              <a:t>Research and implementation of a virtual child welfare parent curriculum; </a:t>
            </a:r>
          </a:p>
          <a:p>
            <a:r>
              <a:rPr lang="en-US" dirty="0"/>
              <a:t>A race and equity data assessment; and </a:t>
            </a:r>
          </a:p>
          <a:p>
            <a:r>
              <a:rPr lang="en-US" dirty="0"/>
              <a:t>Plan and conduct a statewide stakeholder child welfare training. </a:t>
            </a:r>
          </a:p>
        </p:txBody>
      </p:sp>
    </p:spTree>
    <p:extLst>
      <p:ext uri="{BB962C8B-B14F-4D97-AF65-F5344CB8AC3E}">
        <p14:creationId xmlns:p14="http://schemas.microsoft.com/office/powerpoint/2010/main" val="2500967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4278</TotalTime>
  <Words>1550</Words>
  <Application>Microsoft Macintosh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Garamond</vt:lpstr>
      <vt:lpstr>Organic</vt:lpstr>
      <vt:lpstr>Justice for Children Task Force</vt:lpstr>
      <vt:lpstr>Purpose</vt:lpstr>
      <vt:lpstr>The Justice for Children Task Force will…</vt:lpstr>
      <vt:lpstr>The Justice for Children Task Force will…</vt:lpstr>
      <vt:lpstr>Authority</vt:lpstr>
      <vt:lpstr>Meetings</vt:lpstr>
      <vt:lpstr>Child Welfare Topics Addressed in 2021</vt:lpstr>
      <vt:lpstr>Child Welfare Topics Addressed in 2021</vt:lpstr>
      <vt:lpstr>Strategic Plan Items</vt:lpstr>
      <vt:lpstr>Information Sharing</vt:lpstr>
      <vt:lpstr>Parent Curriculum</vt:lpstr>
      <vt:lpstr>Parent Curriculum</vt:lpstr>
      <vt:lpstr>Parent Curriculum </vt:lpstr>
      <vt:lpstr>Race and Equity Data Assessment</vt:lpstr>
      <vt:lpstr>Race and Equity Data Assessment</vt:lpstr>
      <vt:lpstr>Data Point Set</vt:lpstr>
      <vt:lpstr>Action Steps</vt:lpstr>
      <vt:lpstr>Data Mapping Inventory</vt:lpstr>
      <vt:lpstr>Final Report</vt:lpstr>
      <vt:lpstr>Continuing Education Subcommittee</vt:lpstr>
      <vt:lpstr>Continuing Education Subcommittee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for Children Task Force</dc:title>
  <dc:creator>Boardman, Betsy</dc:creator>
  <cp:lastModifiedBy>Boardman, Betsy</cp:lastModifiedBy>
  <cp:revision>2</cp:revision>
  <dcterms:created xsi:type="dcterms:W3CDTF">2022-05-31T13:21:51Z</dcterms:created>
  <dcterms:modified xsi:type="dcterms:W3CDTF">2022-06-03T17:14:15Z</dcterms:modified>
</cp:coreProperties>
</file>